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Dosis"/>
      <p:regular r:id="rId35"/>
      <p:bold r:id="rId36"/>
    </p:embeddedFont>
    <p:embeddedFont>
      <p:font typeface="Titillium Web"/>
      <p:regular r:id="rId37"/>
      <p:bold r:id="rId38"/>
      <p:italic r:id="rId39"/>
      <p:boldItalic r:id="rId40"/>
    </p:embeddedFont>
    <p:embeddedFont>
      <p:font typeface="Dosis ExtraLight"/>
      <p:regular r:id="rId41"/>
      <p:bold r:id="rId42"/>
    </p:embeddedFont>
    <p:embeddedFont>
      <p:font typeface="Titillium Web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5.xml"/><Relationship Id="rId42" Type="http://schemas.openxmlformats.org/officeDocument/2006/relationships/font" Target="fonts/DosisExtraLight-bold.fntdata"/><Relationship Id="rId41" Type="http://schemas.openxmlformats.org/officeDocument/2006/relationships/font" Target="fonts/DosisExtraLight-regular.fntdata"/><Relationship Id="rId22" Type="http://schemas.openxmlformats.org/officeDocument/2006/relationships/slide" Target="slides/slide17.xml"/><Relationship Id="rId44" Type="http://schemas.openxmlformats.org/officeDocument/2006/relationships/font" Target="fonts/TitilliumWebLight-bold.fntdata"/><Relationship Id="rId21" Type="http://schemas.openxmlformats.org/officeDocument/2006/relationships/slide" Target="slides/slide16.xml"/><Relationship Id="rId43" Type="http://schemas.openxmlformats.org/officeDocument/2006/relationships/font" Target="fonts/TitilliumWebLight-regular.fntdata"/><Relationship Id="rId24" Type="http://schemas.openxmlformats.org/officeDocument/2006/relationships/slide" Target="slides/slide19.xml"/><Relationship Id="rId46" Type="http://schemas.openxmlformats.org/officeDocument/2006/relationships/font" Target="fonts/TitilliumWeb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TitilliumWeb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osi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9.xml"/><Relationship Id="rId36" Type="http://schemas.openxmlformats.org/officeDocument/2006/relationships/font" Target="fonts/Dosis-bold.fntdata"/><Relationship Id="rId17" Type="http://schemas.openxmlformats.org/officeDocument/2006/relationships/slide" Target="slides/slide12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11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5b9a0058a0_0_3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Google Shape;3897;g5b9a0058a0_0_3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5b9a0058a0_0_3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5b9a0058a0_0_3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5b9a0058a0_0_3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5b9a0058a0_0_3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5b9a0058a0_0_3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Google Shape;3923;g5b9a0058a0_0_3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5b9a0058a0_0_3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5b9a0058a0_0_3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5c909445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5c909445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6bfed665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3" name="Google Shape;3943;g6bfed665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6bfed6656f_0_3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6bfed6656f_0_3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6b7c3c4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6b7c3c4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6b7c3c45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6b7c3c45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6b8008976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6b8008976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6b7c3c45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6b7c3c45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6b7c3c45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6b7c3c45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g6b7c3c45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4" name="Google Shape;3984;g6b7c3c45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6b7c3c45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Google Shape;3991;g6b7c3c45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6b800897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6b800897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g6b790e3dd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Google Shape;4004;g6b790e3dd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6b80089768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6b80089768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6b80089768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6b80089768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5b9a0058a0_0_3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5b9a0058a0_0_3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g75a7ddaf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4" name="Google Shape;4034;g75a7dda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5b9a0058a0_0_3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Google Shape;3850;g5b9a0058a0_0_3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5c91710e4c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5c91710e4c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5c91710e4c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5c91710e4c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5c91710e4c_1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5c91710e4c_1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5b9a0058a0_0_3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Google Shape;3876;g5b9a0058a0_0_3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6b80089768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2" name="Google Shape;3882;g6b8008976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5b9a0058a0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5b9a0058a0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4" name="Google Shape;383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5" name="Google Shape;38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Google Shape;2679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Google Shape;2680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Google Shape;2738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Google Shape;2800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Google Shape;2801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Google Shape;2903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Google Shape;2953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s://play.google.com/store/apps/details?id=appinventor.ai_fisicaemtablets.glassware" TargetMode="External"/><Relationship Id="rId6" Type="http://schemas.openxmlformats.org/officeDocument/2006/relationships/hyperlink" Target="https://play.google.com/store/apps/details?id=com.Scota.QuimicAR" TargetMode="External"/><Relationship Id="rId7" Type="http://schemas.openxmlformats.org/officeDocument/2006/relationships/hyperlink" Target="https://play.google.com/store/apps/details?id=com.Scota.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4"/>
          <p:cNvSpPr txBox="1"/>
          <p:nvPr>
            <p:ph type="ctrTitle"/>
          </p:nvPr>
        </p:nvSpPr>
        <p:spPr>
          <a:xfrm>
            <a:off x="253300" y="262575"/>
            <a:ext cx="6407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/>
              <a:t>AR LAB: APLICATIVO DE REALIDADE AUMENTADA PARA AUXILIAR NO APRENDIZADO DE QUÍMICA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4"/>
          <p:cNvSpPr txBox="1"/>
          <p:nvPr>
            <p:ph idx="4294967295" type="body"/>
          </p:nvPr>
        </p:nvSpPr>
        <p:spPr>
          <a:xfrm>
            <a:off x="253300" y="2042350"/>
            <a:ext cx="67611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80BFB7"/>
                </a:solidFill>
              </a:rPr>
              <a:t>Alunos: </a:t>
            </a:r>
            <a:r>
              <a:rPr lang="pt-BR" sz="2200">
                <a:solidFill>
                  <a:srgbClr val="80BFB7"/>
                </a:solidFill>
              </a:rPr>
              <a:t>João Hercílio Zucchi, Bruno Rogério Da Silva, Larson Kremer Vicente e Victor Augusto Schramm Pancracio.</a:t>
            </a:r>
            <a:endParaRPr sz="2200">
              <a:solidFill>
                <a:srgbClr val="80BF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80BF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80BFB7"/>
                </a:solidFill>
              </a:rPr>
              <a:t>Orientador:  Me. Leonardo Ronald Perin Rauta e Me. Mateus Bizzotto Nunes.</a:t>
            </a:r>
            <a:endParaRPr sz="2200">
              <a:solidFill>
                <a:srgbClr val="80BF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80BFB7"/>
                </a:solidFill>
              </a:rPr>
              <a:t>Coorientador: Dr. Watson Beck Junior.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23"/>
          <p:cNvSpPr txBox="1"/>
          <p:nvPr>
            <p:ph type="title"/>
          </p:nvPr>
        </p:nvSpPr>
        <p:spPr>
          <a:xfrm>
            <a:off x="383288" y="-1221475"/>
            <a:ext cx="8245500" cy="23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PARA DESENVOLVIMENTO</a:t>
            </a:r>
            <a:endParaRPr/>
          </a:p>
        </p:txBody>
      </p:sp>
      <p:sp>
        <p:nvSpPr>
          <p:cNvPr id="3900" name="Google Shape;3900;p23"/>
          <p:cNvSpPr txBox="1"/>
          <p:nvPr>
            <p:ph idx="1" type="body"/>
          </p:nvPr>
        </p:nvSpPr>
        <p:spPr>
          <a:xfrm>
            <a:off x="638250" y="22237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1" name="Google Shape;39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75" y="1311123"/>
            <a:ext cx="1892874" cy="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422" y="2384199"/>
            <a:ext cx="994174" cy="9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6200" y="2384200"/>
            <a:ext cx="1385301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850" y="1246925"/>
            <a:ext cx="2560440" cy="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7703" y="3828025"/>
            <a:ext cx="994175" cy="97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8422" y="3728000"/>
            <a:ext cx="1385301" cy="117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24"/>
          <p:cNvSpPr txBox="1"/>
          <p:nvPr>
            <p:ph type="title"/>
          </p:nvPr>
        </p:nvSpPr>
        <p:spPr>
          <a:xfrm>
            <a:off x="718300" y="153038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CASO DE USO</a:t>
            </a:r>
            <a:endParaRPr/>
          </a:p>
        </p:txBody>
      </p:sp>
      <p:pic>
        <p:nvPicPr>
          <p:cNvPr id="3912" name="Google Shape;39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775" y="1010450"/>
            <a:ext cx="5286676" cy="40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3" name="Google Shape;3913;p24"/>
          <p:cNvSpPr txBox="1"/>
          <p:nvPr/>
        </p:nvSpPr>
        <p:spPr>
          <a:xfrm>
            <a:off x="2655113" y="4725125"/>
            <a:ext cx="30000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25"/>
          <p:cNvSpPr txBox="1"/>
          <p:nvPr>
            <p:ph type="title"/>
          </p:nvPr>
        </p:nvSpPr>
        <p:spPr>
          <a:xfrm>
            <a:off x="1062550" y="153050"/>
            <a:ext cx="6958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</a:t>
            </a:r>
            <a:endParaRPr/>
          </a:p>
        </p:txBody>
      </p:sp>
      <p:pic>
        <p:nvPicPr>
          <p:cNvPr id="3919" name="Google Shape;39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1052700"/>
            <a:ext cx="7436325" cy="38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0" name="Google Shape;3920;p25"/>
          <p:cNvSpPr txBox="1"/>
          <p:nvPr/>
        </p:nvSpPr>
        <p:spPr>
          <a:xfrm>
            <a:off x="3072000" y="4805700"/>
            <a:ext cx="30000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26"/>
          <p:cNvSpPr txBox="1"/>
          <p:nvPr>
            <p:ph type="title"/>
          </p:nvPr>
        </p:nvSpPr>
        <p:spPr>
          <a:xfrm>
            <a:off x="718300" y="153038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SEQUÊNCIA: Vidrarias</a:t>
            </a:r>
            <a:endParaRPr/>
          </a:p>
        </p:txBody>
      </p:sp>
      <p:pic>
        <p:nvPicPr>
          <p:cNvPr id="3926" name="Google Shape;39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450"/>
            <a:ext cx="9144000" cy="3914882"/>
          </a:xfrm>
          <a:prstGeom prst="rect">
            <a:avLst/>
          </a:prstGeom>
          <a:noFill/>
          <a:ln>
            <a:noFill/>
          </a:ln>
        </p:spPr>
      </p:pic>
      <p:sp>
        <p:nvSpPr>
          <p:cNvPr id="3927" name="Google Shape;3927;p26"/>
          <p:cNvSpPr txBox="1"/>
          <p:nvPr/>
        </p:nvSpPr>
        <p:spPr>
          <a:xfrm>
            <a:off x="3072000" y="4824300"/>
            <a:ext cx="3000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27"/>
          <p:cNvSpPr txBox="1"/>
          <p:nvPr>
            <p:ph type="title"/>
          </p:nvPr>
        </p:nvSpPr>
        <p:spPr>
          <a:xfrm>
            <a:off x="940350" y="0"/>
            <a:ext cx="6445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DIAGRAMA DE SEQUÊNCIA: Questionário</a:t>
            </a:r>
            <a:endParaRPr sz="3000"/>
          </a:p>
        </p:txBody>
      </p:sp>
      <p:pic>
        <p:nvPicPr>
          <p:cNvPr id="3933" name="Google Shape;39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356"/>
            <a:ext cx="9144001" cy="39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Google Shape;3934;p27"/>
          <p:cNvSpPr txBox="1"/>
          <p:nvPr/>
        </p:nvSpPr>
        <p:spPr>
          <a:xfrm>
            <a:off x="3072000" y="4796100"/>
            <a:ext cx="3000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28"/>
          <p:cNvSpPr txBox="1"/>
          <p:nvPr>
            <p:ph type="title"/>
          </p:nvPr>
        </p:nvSpPr>
        <p:spPr>
          <a:xfrm>
            <a:off x="718300" y="466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sp>
        <p:nvSpPr>
          <p:cNvPr id="3940" name="Google Shape;3940;p28"/>
          <p:cNvSpPr txBox="1"/>
          <p:nvPr>
            <p:ph idx="1" type="body"/>
          </p:nvPr>
        </p:nvSpPr>
        <p:spPr>
          <a:xfrm>
            <a:off x="718300" y="1324075"/>
            <a:ext cx="6761100" cy="3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Alunos das primeiras e segundas fases;</a:t>
            </a:r>
            <a:endParaRPr sz="7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80 alunos participaram desta etapa: 43 do curso de informática e 37 de química;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Grupos A e B;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Aplicação da prova e do questionário;</a:t>
            </a:r>
            <a:endParaRPr sz="7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29"/>
          <p:cNvSpPr txBox="1"/>
          <p:nvPr>
            <p:ph type="title"/>
          </p:nvPr>
        </p:nvSpPr>
        <p:spPr>
          <a:xfrm>
            <a:off x="577675" y="807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pic>
        <p:nvPicPr>
          <p:cNvPr id="3946" name="Google Shape;39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50" y="1598550"/>
            <a:ext cx="6287702" cy="30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47" name="Google Shape;3947;p29"/>
          <p:cNvSpPr txBox="1"/>
          <p:nvPr/>
        </p:nvSpPr>
        <p:spPr>
          <a:xfrm>
            <a:off x="577675" y="938100"/>
            <a:ext cx="7260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Professor explicando o que é um balão de fundo redondo no laboratório.</a:t>
            </a:r>
            <a:endParaRPr sz="20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30"/>
          <p:cNvSpPr txBox="1"/>
          <p:nvPr>
            <p:ph type="title"/>
          </p:nvPr>
        </p:nvSpPr>
        <p:spPr>
          <a:xfrm>
            <a:off x="562475" y="1325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</a:t>
            </a:r>
            <a:endParaRPr/>
          </a:p>
        </p:txBody>
      </p:sp>
      <p:pic>
        <p:nvPicPr>
          <p:cNvPr id="3953" name="Google Shape;39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75" y="1491775"/>
            <a:ext cx="6293629" cy="305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954" name="Google Shape;3954;p30"/>
          <p:cNvSpPr txBox="1"/>
          <p:nvPr/>
        </p:nvSpPr>
        <p:spPr>
          <a:xfrm>
            <a:off x="562475" y="874000"/>
            <a:ext cx="6601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Professor explicando as vidrarias utilizando o aplicativo AR LAB.</a:t>
            </a:r>
            <a:endParaRPr sz="20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3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DA </a:t>
            </a:r>
            <a:r>
              <a:rPr lang="pt-BR"/>
              <a:t>VALIDAÇÃO</a:t>
            </a:r>
            <a:endParaRPr/>
          </a:p>
        </p:txBody>
      </p:sp>
      <p:sp>
        <p:nvSpPr>
          <p:cNvPr id="3960" name="Google Shape;3960;p3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Grupo A (AR Lab): média = 8,00;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Grupo B (Controle): média = 7,98.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32"/>
          <p:cNvSpPr txBox="1"/>
          <p:nvPr>
            <p:ph type="title"/>
          </p:nvPr>
        </p:nvSpPr>
        <p:spPr>
          <a:xfrm>
            <a:off x="718300" y="422375"/>
            <a:ext cx="6761100" cy="11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A aplicação apresenta as principais vidrarias de laboratório.</a:t>
            </a:r>
            <a:endParaRPr/>
          </a:p>
        </p:txBody>
      </p:sp>
      <p:sp>
        <p:nvSpPr>
          <p:cNvPr id="3966" name="Google Shape;3966;p32"/>
          <p:cNvSpPr txBox="1"/>
          <p:nvPr/>
        </p:nvSpPr>
        <p:spPr>
          <a:xfrm>
            <a:off x="3011500" y="4727575"/>
            <a:ext cx="217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67" name="Google Shape;3967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88" y="1459450"/>
            <a:ext cx="5372925" cy="33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15"/>
          <p:cNvSpPr txBox="1"/>
          <p:nvPr>
            <p:ph type="title"/>
          </p:nvPr>
        </p:nvSpPr>
        <p:spPr>
          <a:xfrm>
            <a:off x="755850" y="3545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3847" name="Google Shape;3847;p15"/>
          <p:cNvSpPr txBox="1"/>
          <p:nvPr>
            <p:ph idx="1" type="body"/>
          </p:nvPr>
        </p:nvSpPr>
        <p:spPr>
          <a:xfrm>
            <a:off x="718300" y="1249500"/>
            <a:ext cx="6761100" cy="3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Introdução;</a:t>
            </a:r>
            <a:endParaRPr sz="2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Objetivos;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Trabalhos correlatos;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Tecnologias para desenvolvimento;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Diagramas;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Validação;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Conclusão.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33"/>
          <p:cNvSpPr txBox="1"/>
          <p:nvPr>
            <p:ph type="title"/>
          </p:nvPr>
        </p:nvSpPr>
        <p:spPr>
          <a:xfrm>
            <a:off x="718300" y="230550"/>
            <a:ext cx="6761100" cy="13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design das vidrarias é fiel ao modelo real.</a:t>
            </a:r>
            <a:endParaRPr/>
          </a:p>
        </p:txBody>
      </p:sp>
      <p:pic>
        <p:nvPicPr>
          <p:cNvPr id="3973" name="Google Shape;3973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75" y="1596775"/>
            <a:ext cx="6269759" cy="32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33"/>
          <p:cNvSpPr txBox="1"/>
          <p:nvPr/>
        </p:nvSpPr>
        <p:spPr>
          <a:xfrm>
            <a:off x="3072000" y="4801150"/>
            <a:ext cx="300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34"/>
          <p:cNvSpPr txBox="1"/>
          <p:nvPr>
            <p:ph type="title"/>
          </p:nvPr>
        </p:nvSpPr>
        <p:spPr>
          <a:xfrm>
            <a:off x="718300" y="257575"/>
            <a:ext cx="6761100" cy="17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aplicativo pode ser um substituto para uma aula sobre vidrarias em laboratório.</a:t>
            </a:r>
            <a:endParaRPr/>
          </a:p>
        </p:txBody>
      </p:sp>
      <p:pic>
        <p:nvPicPr>
          <p:cNvPr id="3980" name="Google Shape;3980;p34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5" y="1970475"/>
            <a:ext cx="6224852" cy="31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34"/>
          <p:cNvSpPr txBox="1"/>
          <p:nvPr/>
        </p:nvSpPr>
        <p:spPr>
          <a:xfrm>
            <a:off x="5124725" y="4786850"/>
            <a:ext cx="3000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p35"/>
          <p:cNvSpPr txBox="1"/>
          <p:nvPr>
            <p:ph type="title"/>
          </p:nvPr>
        </p:nvSpPr>
        <p:spPr>
          <a:xfrm>
            <a:off x="718300" y="319125"/>
            <a:ext cx="6761100" cy="12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software pode auxiliar no estudo de uma prova sobre vidrarias.</a:t>
            </a:r>
            <a:endParaRPr/>
          </a:p>
        </p:txBody>
      </p:sp>
      <p:pic>
        <p:nvPicPr>
          <p:cNvPr id="3987" name="Google Shape;3987;p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63" y="1692775"/>
            <a:ext cx="6409576" cy="32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8" name="Google Shape;3988;p35"/>
          <p:cNvSpPr txBox="1"/>
          <p:nvPr/>
        </p:nvSpPr>
        <p:spPr>
          <a:xfrm>
            <a:off x="4814975" y="4824300"/>
            <a:ext cx="3000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36"/>
          <p:cNvSpPr txBox="1"/>
          <p:nvPr>
            <p:ph type="title"/>
          </p:nvPr>
        </p:nvSpPr>
        <p:spPr>
          <a:xfrm>
            <a:off x="718300" y="290975"/>
            <a:ext cx="6761100" cy="13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aprender as funções de cada vidraria com o aplicativo.</a:t>
            </a:r>
            <a:endParaRPr/>
          </a:p>
        </p:txBody>
      </p:sp>
      <p:pic>
        <p:nvPicPr>
          <p:cNvPr id="3994" name="Google Shape;3994;p3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75" y="1711575"/>
            <a:ext cx="6383361" cy="32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p36"/>
          <p:cNvSpPr txBox="1"/>
          <p:nvPr/>
        </p:nvSpPr>
        <p:spPr>
          <a:xfrm>
            <a:off x="4839900" y="4790100"/>
            <a:ext cx="3000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Fonte: Próprios autores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37"/>
          <p:cNvSpPr txBox="1"/>
          <p:nvPr>
            <p:ph type="title"/>
          </p:nvPr>
        </p:nvSpPr>
        <p:spPr>
          <a:xfrm>
            <a:off x="2191650" y="108700"/>
            <a:ext cx="4760700" cy="6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TISE (2019) </a:t>
            </a:r>
            <a:endParaRPr/>
          </a:p>
        </p:txBody>
      </p:sp>
      <p:pic>
        <p:nvPicPr>
          <p:cNvPr id="4001" name="Google Shape;40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459" y="714700"/>
            <a:ext cx="3523077" cy="4372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6" name="Google Shape;40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425" y="162538"/>
            <a:ext cx="6614574" cy="48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7" name="Google Shape;4007;p38"/>
          <p:cNvSpPr txBox="1"/>
          <p:nvPr>
            <p:ph type="title"/>
          </p:nvPr>
        </p:nvSpPr>
        <p:spPr>
          <a:xfrm>
            <a:off x="50525" y="75188"/>
            <a:ext cx="24789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TISE (2019)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39"/>
          <p:cNvSpPr txBox="1"/>
          <p:nvPr>
            <p:ph type="title"/>
          </p:nvPr>
        </p:nvSpPr>
        <p:spPr>
          <a:xfrm>
            <a:off x="718300" y="3068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4013" name="Google Shape;4013;p39"/>
          <p:cNvSpPr txBox="1"/>
          <p:nvPr>
            <p:ph idx="1" type="body"/>
          </p:nvPr>
        </p:nvSpPr>
        <p:spPr>
          <a:xfrm>
            <a:off x="718300" y="1164225"/>
            <a:ext cx="67611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Trabalho proposto;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O que foi possível implementar?</a:t>
            </a:r>
            <a:endParaRPr sz="2000"/>
          </a:p>
          <a:p>
            <a:pPr indent="0" lvl="0" marL="9144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Implementar os recursos de Realidade Aumentada;</a:t>
            </a:r>
            <a:endParaRPr sz="1500"/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Utilizar a plataforma Unity para o desenvolvimento do aplicativo;</a:t>
            </a:r>
            <a:endParaRPr sz="1500"/>
          </a:p>
          <a:p>
            <a:pPr indent="0" lvl="0" marL="9144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Modelar os objetos usados em um laboratório de química utilizando o Blender;</a:t>
            </a:r>
            <a:endParaRPr sz="1500"/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Permitir a visualização dos objetos em 3D;</a:t>
            </a:r>
            <a:endParaRPr sz="1500"/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Criar um questionário sobre as funções das vidrarias;</a:t>
            </a:r>
            <a:endParaRPr sz="1500"/>
          </a:p>
          <a:p>
            <a:pPr indent="457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500"/>
              <a:t>- Avaliar a qualidade do produto final.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4" name="Google Shape;40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151" y="2275550"/>
            <a:ext cx="552024" cy="42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5" name="Google Shape;40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653" y="2699725"/>
            <a:ext cx="552017" cy="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6" name="Google Shape;40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678" y="3435125"/>
            <a:ext cx="552017" cy="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578" y="3859300"/>
            <a:ext cx="552017" cy="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03" y="4283475"/>
            <a:ext cx="552017" cy="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53" y="4707650"/>
            <a:ext cx="552017" cy="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40"/>
          <p:cNvSpPr txBox="1"/>
          <p:nvPr>
            <p:ph type="title"/>
          </p:nvPr>
        </p:nvSpPr>
        <p:spPr>
          <a:xfrm>
            <a:off x="718300" y="5607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4025" name="Google Shape;4025;p40"/>
          <p:cNvSpPr txBox="1"/>
          <p:nvPr>
            <p:ph idx="1" type="body"/>
          </p:nvPr>
        </p:nvSpPr>
        <p:spPr>
          <a:xfrm>
            <a:off x="718300" y="1700225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O App cumpriu a proposta?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Experimentos químicos;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Trabalhos futuros;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4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</a:t>
            </a:r>
            <a:endParaRPr/>
          </a:p>
        </p:txBody>
      </p:sp>
      <p:sp>
        <p:nvSpPr>
          <p:cNvPr id="4031" name="Google Shape;4031;p4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Gostaríamos de agradecer a todos que estão presentes em especial, ao nosso professor de P.I  Dr. Thiago, e aos nossos orientadores Me. Mateus, Dr. Watson e Me. Rauta.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42"/>
          <p:cNvSpPr txBox="1"/>
          <p:nvPr>
            <p:ph idx="1" type="body"/>
          </p:nvPr>
        </p:nvSpPr>
        <p:spPr>
          <a:xfrm>
            <a:off x="332750" y="548750"/>
            <a:ext cx="3343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Apk e marcador</a:t>
            </a:r>
            <a:endParaRPr/>
          </a:p>
        </p:txBody>
      </p:sp>
      <p:sp>
        <p:nvSpPr>
          <p:cNvPr id="4037" name="Google Shape;4037;p42"/>
          <p:cNvSpPr txBox="1"/>
          <p:nvPr>
            <p:ph idx="1" type="body"/>
          </p:nvPr>
        </p:nvSpPr>
        <p:spPr>
          <a:xfrm>
            <a:off x="5005500" y="531963"/>
            <a:ext cx="22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Repositório GIT</a:t>
            </a:r>
            <a:endParaRPr/>
          </a:p>
        </p:txBody>
      </p:sp>
      <p:pic>
        <p:nvPicPr>
          <p:cNvPr id="4038" name="Google Shape;40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50" y="1300963"/>
            <a:ext cx="3343803" cy="33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650" y="1284250"/>
            <a:ext cx="3343799" cy="332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16"/>
          <p:cNvSpPr txBox="1"/>
          <p:nvPr>
            <p:ph type="title"/>
          </p:nvPr>
        </p:nvSpPr>
        <p:spPr>
          <a:xfrm>
            <a:off x="718175" y="4305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3853" name="Google Shape;3853;p16"/>
          <p:cNvSpPr txBox="1"/>
          <p:nvPr>
            <p:ph idx="1" type="body"/>
          </p:nvPr>
        </p:nvSpPr>
        <p:spPr>
          <a:xfrm>
            <a:off x="718175" y="1596775"/>
            <a:ext cx="67611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66% das escolas brasileiras de ensino médio não possuem laboratório de ciências (INEP, 2019).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pt-BR"/>
              <a:t>“O processo de ensino apenas através de livros e conteúdos registrados no quadro-negro têm-se mostrado ineficiente por não conseguir assegurar a atenção dos alunos” (Queiroz, Oliveira e Rezende, 2015, p. 1).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DO USO DO SMARTPHONE NA EDUCAÇÃO</a:t>
            </a:r>
            <a:endParaRPr/>
          </a:p>
        </p:txBody>
      </p:sp>
      <p:sp>
        <p:nvSpPr>
          <p:cNvPr id="3859" name="Google Shape;3859;p17"/>
          <p:cNvSpPr txBox="1"/>
          <p:nvPr>
            <p:ph idx="1" type="body"/>
          </p:nvPr>
        </p:nvSpPr>
        <p:spPr>
          <a:xfrm>
            <a:off x="400375" y="1596775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pt-BR" sz="1800">
                <a:latin typeface="Titillium Web"/>
                <a:ea typeface="Titillium Web"/>
                <a:cs typeface="Titillium Web"/>
                <a:sym typeface="Titillium Web"/>
              </a:rPr>
              <a:t>Permanência</a:t>
            </a:r>
            <a:r>
              <a:rPr lang="pt-BR" sz="1800"/>
              <a:t>: os documentos podem permanecer reproduzíveis em múltiplas plataformas;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pt-BR" sz="1800">
                <a:latin typeface="Titillium Web"/>
                <a:ea typeface="Titillium Web"/>
                <a:cs typeface="Titillium Web"/>
                <a:sym typeface="Titillium Web"/>
              </a:rPr>
              <a:t>Rapidez</a:t>
            </a:r>
            <a:r>
              <a:rPr lang="pt-BR" sz="1800"/>
              <a:t>: pode-se obter qualquer informação de forma instantânea, a qualquer momento;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pt-BR" sz="1800">
                <a:latin typeface="Titillium Web"/>
                <a:ea typeface="Titillium Web"/>
                <a:cs typeface="Titillium Web"/>
                <a:sym typeface="Titillium Web"/>
              </a:rPr>
              <a:t>Interatividade</a:t>
            </a:r>
            <a:r>
              <a:rPr lang="pt-BR" sz="1800"/>
              <a:t>: o utilizador mantém uma relação interativa;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pt-BR" sz="1800">
                <a:latin typeface="Titillium Web"/>
                <a:ea typeface="Titillium Web"/>
                <a:cs typeface="Titillium Web"/>
                <a:sym typeface="Titillium Web"/>
              </a:rPr>
              <a:t>Facilidade de uso</a:t>
            </a:r>
            <a:r>
              <a:rPr lang="pt-BR" sz="1800"/>
              <a:t>: o usuário consegue, na maioria das vezes, utilizá-los de modo fácil.</a:t>
            </a:r>
            <a:endParaRPr sz="18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8"/>
          <p:cNvSpPr txBox="1"/>
          <p:nvPr>
            <p:ph type="title"/>
          </p:nvPr>
        </p:nvSpPr>
        <p:spPr>
          <a:xfrm>
            <a:off x="718300" y="5910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REALIDADE AUMENTADA?</a:t>
            </a:r>
            <a:endParaRPr/>
          </a:p>
        </p:txBody>
      </p:sp>
      <p:sp>
        <p:nvSpPr>
          <p:cNvPr id="3865" name="Google Shape;3865;p18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Fonte: MILGRAM et al,  1994</a:t>
            </a:r>
            <a:r>
              <a:rPr lang="pt-BR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  <a:endParaRPr/>
          </a:p>
        </p:txBody>
      </p:sp>
      <p:pic>
        <p:nvPicPr>
          <p:cNvPr id="3866" name="Google Shape;38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63" y="2071100"/>
            <a:ext cx="6724374" cy="14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19"/>
          <p:cNvSpPr txBox="1"/>
          <p:nvPr>
            <p:ph type="title"/>
          </p:nvPr>
        </p:nvSpPr>
        <p:spPr>
          <a:xfrm>
            <a:off x="718300" y="414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REALIDADE AUMENTADA?</a:t>
            </a:r>
            <a:endParaRPr/>
          </a:p>
        </p:txBody>
      </p:sp>
      <p:sp>
        <p:nvSpPr>
          <p:cNvPr id="3872" name="Google Shape;3872;p19"/>
          <p:cNvSpPr txBox="1"/>
          <p:nvPr>
            <p:ph idx="1" type="body"/>
          </p:nvPr>
        </p:nvSpPr>
        <p:spPr>
          <a:xfrm>
            <a:off x="1960825" y="4613875"/>
            <a:ext cx="4344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Próprios autores</a:t>
            </a:r>
            <a:endParaRPr/>
          </a:p>
        </p:txBody>
      </p:sp>
      <p:pic>
        <p:nvPicPr>
          <p:cNvPr id="3873" name="Google Shape;38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50" y="1314075"/>
            <a:ext cx="6891552" cy="32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2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GERAL </a:t>
            </a:r>
            <a:endParaRPr/>
          </a:p>
        </p:txBody>
      </p:sp>
      <p:sp>
        <p:nvSpPr>
          <p:cNvPr id="3879" name="Google Shape;3879;p20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Desenvolver</a:t>
            </a:r>
            <a:r>
              <a:rPr lang="pt-BR"/>
              <a:t> um programa capaz de ajudar os estudantes a assimilar os equipamentos utilizados em um laboratório de química e suas respectivas funções.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21"/>
          <p:cNvSpPr txBox="1"/>
          <p:nvPr>
            <p:ph type="title"/>
          </p:nvPr>
        </p:nvSpPr>
        <p:spPr>
          <a:xfrm>
            <a:off x="473825" y="42905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ESPECÍFICOS</a:t>
            </a:r>
            <a:endParaRPr/>
          </a:p>
        </p:txBody>
      </p:sp>
      <p:sp>
        <p:nvSpPr>
          <p:cNvPr id="3885" name="Google Shape;3885;p21"/>
          <p:cNvSpPr txBox="1"/>
          <p:nvPr>
            <p:ph idx="1" type="body"/>
          </p:nvPr>
        </p:nvSpPr>
        <p:spPr>
          <a:xfrm>
            <a:off x="473825" y="1446300"/>
            <a:ext cx="75282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Implementar os recursos de Realidade Aumentada;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Utilizar a plataforma Unity para o desenvolvimento do aplicativo;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Modelar os objetos usados em um laboratório de química utilizando o Blender;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Permitir a visualização dos objetos em 3D;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Criar um questionário sobre as funções das vidrarias;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pt-BR" sz="2000"/>
              <a:t>Avaliar a qualidade do produto final.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2"/>
          <p:cNvSpPr txBox="1"/>
          <p:nvPr>
            <p:ph type="title"/>
          </p:nvPr>
        </p:nvSpPr>
        <p:spPr>
          <a:xfrm>
            <a:off x="493050" y="40150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TRABALHOS CORRELATOS</a:t>
            </a:r>
            <a:endParaRPr sz="4800"/>
          </a:p>
        </p:txBody>
      </p:sp>
      <p:sp>
        <p:nvSpPr>
          <p:cNvPr id="3891" name="Google Shape;3891;p22"/>
          <p:cNvSpPr txBox="1"/>
          <p:nvPr>
            <p:ph idx="1" type="body"/>
          </p:nvPr>
        </p:nvSpPr>
        <p:spPr>
          <a:xfrm>
            <a:off x="0" y="1351175"/>
            <a:ext cx="3777900" cy="17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pt-BR" sz="2800"/>
              <a:t>Vidraria</a:t>
            </a:r>
            <a:r>
              <a:rPr lang="pt-BR" sz="2800"/>
              <a:t> (esquerda)</a:t>
            </a:r>
            <a:r>
              <a:rPr lang="pt-BR" sz="2800"/>
              <a:t>;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pt-BR" sz="2800"/>
              <a:t>QuimicAR (direita).</a:t>
            </a:r>
            <a:endParaRPr sz="2800"/>
          </a:p>
        </p:txBody>
      </p:sp>
      <p:pic>
        <p:nvPicPr>
          <p:cNvPr id="3892" name="Google Shape;38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363" y="1258925"/>
            <a:ext cx="1992928" cy="3412726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10800000" dist="9525">
              <a:srgbClr val="000000"/>
            </a:outerShdw>
          </a:effectLst>
        </p:spPr>
      </p:pic>
      <p:pic>
        <p:nvPicPr>
          <p:cNvPr id="3893" name="Google Shape;38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875" y="1258913"/>
            <a:ext cx="1893850" cy="34127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94" name="Google Shape;3894;p22"/>
          <p:cNvSpPr txBox="1"/>
          <p:nvPr/>
        </p:nvSpPr>
        <p:spPr>
          <a:xfrm>
            <a:off x="0" y="4636500"/>
            <a:ext cx="9144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Fontes: Imagem à esquerda = Google Play Store, [20--], não paginado. &lt;</a:t>
            </a:r>
            <a:r>
              <a:rPr lang="pt-BR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https://play.google.com/store/apps/details?id=appinventor.ai_fisicaemtablets.glassware</a:t>
            </a:r>
            <a:r>
              <a:rPr lang="pt-BR" sz="900">
                <a:solidFill>
                  <a:schemeClr val="dk1"/>
                </a:solidFill>
              </a:rPr>
              <a:t>&gt;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             Imagem à direita = Silva(2019) </a:t>
            </a:r>
            <a:r>
              <a:rPr lang="pt-BR" sz="900" u="sng">
                <a:solidFill>
                  <a:schemeClr val="hlink"/>
                </a:solidFill>
                <a:hlinkClick r:id="rId6"/>
              </a:rPr>
              <a:t>https://play.google.com/store/apps/details?id=com.Scota.QuimicAR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QuimicAR&gt;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